
<file path=[Content_Types].xml><?xml version="1.0" encoding="utf-8"?>
<Types xmlns="http://schemas.openxmlformats.org/package/2006/content-types"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3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notesMasterIdLst>
    <p:notesMasterId r:id="rId24"/>
  </p:notesMasterIdLst>
  <p:sldIdLst>
    <p:sldId id="278" r:id="rId3"/>
    <p:sldId id="280" r:id="rId4"/>
    <p:sldId id="260" r:id="rId5"/>
    <p:sldId id="2374" r:id="rId6"/>
    <p:sldId id="2373" r:id="rId7"/>
    <p:sldId id="267" r:id="rId8"/>
    <p:sldId id="2375" r:id="rId9"/>
    <p:sldId id="2366" r:id="rId10"/>
    <p:sldId id="2376" r:id="rId11"/>
    <p:sldId id="2377" r:id="rId12"/>
    <p:sldId id="2367" r:id="rId13"/>
    <p:sldId id="2378" r:id="rId14"/>
    <p:sldId id="2368" r:id="rId15"/>
    <p:sldId id="2379" r:id="rId16"/>
    <p:sldId id="2380" r:id="rId17"/>
    <p:sldId id="2381" r:id="rId18"/>
    <p:sldId id="2369" r:id="rId19"/>
    <p:sldId id="2382" r:id="rId20"/>
    <p:sldId id="2370" r:id="rId21"/>
    <p:sldId id="2383" r:id="rId22"/>
    <p:sldId id="27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71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192" y="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61F4FA-7A26-4EB3-95F1-9EE6219F4EC9}" type="datetimeFigureOut">
              <a:rPr lang="en-US" smtClean="0"/>
              <a:t>8/14/25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4E0C84-96E2-4E3D-919B-90E4D2459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93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369164AC-6AFF-190E-210B-4FF3917333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D516F182-90B7-E899-DBCE-FFC1B0B340B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17B21739-EDB9-5610-9AD9-F95AD1A509D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99685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679E13-8F5B-1497-F228-76EDF0ADC3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581A39-DB19-30A9-60A4-4864658FBB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EA6463-7617-23BF-2EFD-27A0E60536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just">
              <a:lnSpc>
                <a:spcPct val="110000"/>
              </a:lnSpc>
              <a:spcBef>
                <a:spcPts val="60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Hợp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đồng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quả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(EPC):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hợp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đồng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ký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giữa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ESCO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Khách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hàng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để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thực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hiện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dịch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vụ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sử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dụng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kiệm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quả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.</a:t>
            </a:r>
          </a:p>
          <a:p>
            <a:pPr marL="342900" indent="-342900" algn="just">
              <a:lnSpc>
                <a:spcPct val="110000"/>
              </a:lnSpc>
              <a:spcBef>
                <a:spcPts val="60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–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Hợp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đồng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chia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sẻ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mức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kiệm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: ESCO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chịu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mọi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rủi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ro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tài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chính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kỹ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thuật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của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dự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án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bằng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cách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xếp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tài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chính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để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thực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hiện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dự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án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đầu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tư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lắp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đặt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các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trang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bị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quả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tại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cơ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sở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sử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dụng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của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khách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hàng</a:t>
            </a:r>
            <a:endParaRPr lang="en-US" sz="1100" dirty="0">
              <a:solidFill>
                <a:srgbClr val="000000"/>
              </a:solidFill>
              <a:latin typeface="Arial"/>
              <a:ea typeface="ＭＳ Ｐゴシック" panose="020B0600070205080204" pitchFamily="34" charset="-128"/>
              <a:cs typeface="Arial"/>
              <a:sym typeface="Arial"/>
            </a:endParaRPr>
          </a:p>
          <a:p>
            <a:pPr marL="342900" indent="-342900" algn="just">
              <a:lnSpc>
                <a:spcPct val="110000"/>
              </a:lnSpc>
              <a:spcBef>
                <a:spcPts val="60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–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Hợp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đồng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đảm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bảo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mức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kiệm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: ESCO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chịu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trách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nhiệm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cung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cấp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kế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lắp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đặt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đo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lường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đảm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bảo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quả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giải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pháp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sử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dụng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kiệm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quả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cho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khách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hàng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06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899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7152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281BF-2FCE-99B0-6420-64EFA7FECB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D8BC59-2E48-DB99-1EE4-78997628E3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7BAC01-841E-A71C-2008-2D92D52A91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6461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6EFE3-4719-738A-0713-BF0BF5C130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450628-F010-86D9-1689-AEAC85A959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7F4AAE-41BB-DC7F-A2C5-9948510F16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432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7337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2D8B00E-8A88-5696-6B57-B912BCEF0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18A6246-DA7C-46B8-FB8F-CB6CA0A556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FBBDE499-BD44-1FC6-E328-6783DEC69A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4558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235090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112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62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136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1554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1586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733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12228825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34226983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33253157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10104855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3003744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C34721F-DAEB-5452-7D2A-E8EC1508F7E3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A204D14-9F05-4F1A-2122-B191F6D87B8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4B5653E-BF53-18CA-2C73-04E8465616A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1216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33298650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11395089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33736088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802576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772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548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911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100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48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235090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17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C34721F-DAEB-5452-7D2A-E8EC1508F7E3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A204D14-9F05-4F1A-2122-B191F6D87B8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4B5653E-BF53-18CA-2C73-04E8465616A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611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2661649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3369378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19CB1C37-438F-238F-EDB9-270457669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5" name="Google Shape;48;p15"/>
          <p:cNvGrpSpPr/>
          <p:nvPr/>
        </p:nvGrpSpPr>
        <p:grpSpPr>
          <a:xfrm>
            <a:off x="6219121" y="1529189"/>
            <a:ext cx="5856515" cy="4773264"/>
            <a:chOff x="1079350" y="238125"/>
            <a:chExt cx="5461275" cy="4525625"/>
          </a:xfrm>
        </p:grpSpPr>
        <p:sp>
          <p:nvSpPr>
            <p:cNvPr id="366" name="Google Shape;49;p15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" name="Google Shape;50;p15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" name="Google Shape;51;p15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" name="Google Shape;52;p15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" name="Google Shape;53;p15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" name="Google Shape;54;p15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" name="Google Shape;55;p15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" name="Google Shape;56;p15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" name="Google Shape;57;p15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" name="Google Shape;58;p15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" name="Google Shape;59;p15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" name="Google Shape;60;p15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" name="Google Shape;61;p15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" name="Google Shape;62;p15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" name="Google Shape;63;p15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" name="Google Shape;64;p15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" name="Google Shape;65;p15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" name="Google Shape;66;p15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" name="Google Shape;67;p15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" name="Google Shape;68;p15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" name="Google Shape;69;p15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" name="Google Shape;70;p15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" name="Google Shape;71;p15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" name="Google Shape;72;p15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" name="Google Shape;73;p15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" name="Google Shape;74;p15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" name="Google Shape;75;p15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" name="Google Shape;76;p15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" name="Google Shape;77;p15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" name="Google Shape;78;p15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" name="Google Shape;79;p15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" name="Google Shape;80;p15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" name="Google Shape;81;p15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" name="Google Shape;82;p15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" name="Google Shape;83;p15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" name="Google Shape;84;p15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" name="Google Shape;85;p15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" name="Google Shape;86;p15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" name="Google Shape;87;p15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" name="Google Shape;88;p15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6" name="Google Shape;89;p15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7" name="Google Shape;90;p15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8" name="Google Shape;91;p15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9" name="Google Shape;92;p15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0" name="Google Shape;93;p15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1" name="Google Shape;94;p15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2" name="Google Shape;95;p15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3" name="Google Shape;96;p15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4" name="Google Shape;97;p15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5" name="Google Shape;98;p15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6" name="Google Shape;99;p15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7" name="Google Shape;100;p15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8" name="Google Shape;101;p15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9" name="Google Shape;102;p15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0" name="Google Shape;103;p15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1" name="Google Shape;104;p15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2" name="Google Shape;105;p15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3" name="Google Shape;106;p15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4" name="Google Shape;107;p15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5" name="Google Shape;108;p15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6" name="Google Shape;109;p15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7" name="Google Shape;110;p15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8" name="Google Shape;111;p15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9" name="Google Shape;112;p15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0" name="Google Shape;113;p15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1" name="Google Shape;114;p15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2" name="Google Shape;115;p15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3" name="Google Shape;116;p15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4" name="Google Shape;117;p15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5" name="Google Shape;118;p15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6" name="Google Shape;119;p15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7" name="Google Shape;120;p15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8" name="Google Shape;121;p15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9" name="Google Shape;122;p15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0" name="Google Shape;123;p15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1" name="Google Shape;124;p15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2" name="Google Shape;125;p15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3" name="Google Shape;126;p15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4" name="Google Shape;127;p15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5" name="Google Shape;128;p15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6" name="Google Shape;129;p15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7" name="Google Shape;130;p15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8" name="Google Shape;131;p15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9" name="Google Shape;132;p15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0" name="Google Shape;133;p15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1" name="Google Shape;134;p15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2" name="Google Shape;135;p15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3" name="Google Shape;136;p15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4" name="Google Shape;137;p15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5" name="Google Shape;138;p15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6" name="Google Shape;139;p15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7" name="Google Shape;140;p15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8" name="Google Shape;141;p15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9" name="Google Shape;142;p15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0" name="Google Shape;143;p15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1" name="Google Shape;144;p15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2" name="Google Shape;145;p15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3" name="Google Shape;146;p15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4" name="Google Shape;147;p15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5" name="Google Shape;148;p15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6" name="Google Shape;149;p15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7" name="Google Shape;150;p15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8" name="Google Shape;151;p15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9" name="Google Shape;152;p15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0" name="Google Shape;153;p15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1" name="Google Shape;154;p15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2" name="Google Shape;155;p15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3" name="Google Shape;156;p15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4" name="Google Shape;157;p15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5" name="Google Shape;158;p15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6" name="Google Shape;159;p15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7" name="Google Shape;160;p15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8" name="Google Shape;161;p15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9" name="Google Shape;162;p15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0" name="Google Shape;163;p15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1" name="Google Shape;164;p15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2" name="Google Shape;165;p15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3" name="Google Shape;166;p15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4" name="Google Shape;167;p15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5" name="Google Shape;168;p15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6" name="Google Shape;169;p15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7" name="Google Shape;170;p15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8" name="Google Shape;171;p15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9" name="Google Shape;172;p15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0" name="Google Shape;173;p15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1" name="Google Shape;174;p15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2" name="Google Shape;175;p15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3" name="Google Shape;176;p15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4" name="Google Shape;177;p15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5" name="Google Shape;178;p15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6" name="Google Shape;179;p15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7" name="Google Shape;180;p15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8" name="Google Shape;181;p15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9" name="Google Shape;182;p15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0" name="Google Shape;183;p15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1" name="Google Shape;184;p15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2" name="Google Shape;185;p15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3" name="Google Shape;186;p15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4" name="Google Shape;187;p15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5" name="Google Shape;188;p15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6" name="Google Shape;189;p15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7" name="Google Shape;190;p15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8" name="Google Shape;191;p15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9" name="Google Shape;192;p15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0" name="Google Shape;193;p15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1" name="Google Shape;194;p15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2" name="Google Shape;195;p15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3" name="Google Shape;196;p15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4" name="Google Shape;197;p15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5" name="Google Shape;198;p15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6" name="Google Shape;199;p15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7" name="Google Shape;200;p15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8" name="Google Shape;201;p15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9" name="Google Shape;202;p15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0" name="Google Shape;203;p15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1" name="Google Shape;204;p15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2" name="Google Shape;205;p15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3" name="Google Shape;206;p15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4" name="Google Shape;207;p15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5" name="Google Shape;208;p15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6" name="Google Shape;209;p15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7" name="Google Shape;210;p15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8" name="Google Shape;211;p15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9" name="Google Shape;212;p15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0" name="Google Shape;213;p15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1" name="Google Shape;214;p15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2" name="Google Shape;215;p15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3" name="Google Shape;216;p15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4" name="Google Shape;217;p15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5" name="Google Shape;218;p15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6" name="Google Shape;219;p15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7" name="Google Shape;220;p15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8" name="Google Shape;221;p15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9" name="Google Shape;222;p15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0" name="Google Shape;223;p15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1" name="Google Shape;224;p15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2" name="Google Shape;225;p15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3" name="Google Shape;226;p15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4" name="Google Shape;227;p15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5" name="Google Shape;228;p15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6" name="Google Shape;229;p15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7" name="Google Shape;230;p15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8" name="Google Shape;231;p15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9" name="Google Shape;232;p15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0" name="Google Shape;233;p15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1" name="Google Shape;234;p15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2" name="Google Shape;235;p15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3" name="Google Shape;236;p15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4" name="Google Shape;237;p15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5" name="Google Shape;238;p15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6" name="Google Shape;239;p15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7" name="Google Shape;240;p15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8" name="Google Shape;241;p15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9" name="Google Shape;242;p15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0" name="Google Shape;243;p15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1" name="Google Shape;244;p15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2" name="Google Shape;245;p15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3" name="Google Shape;246;p15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4" name="Google Shape;247;p15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5" name="Google Shape;248;p15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6" name="Google Shape;249;p15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7" name="Google Shape;250;p15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8" name="Google Shape;251;p15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9" name="Google Shape;252;p15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0" name="Google Shape;253;p15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1" name="Google Shape;254;p15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2" name="Google Shape;255;p15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3" name="Google Shape;256;p15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4" name="Google Shape;257;p15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5" name="Google Shape;258;p15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6" name="Google Shape;259;p15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7" name="Google Shape;260;p15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8" name="Google Shape;261;p15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9" name="Google Shape;262;p15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0" name="Google Shape;263;p15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1" name="Google Shape;264;p15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2" name="Google Shape;265;p15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3" name="Google Shape;266;p15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4" name="Google Shape;267;p15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5" name="Google Shape;268;p15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6" name="Google Shape;269;p15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7" name="Google Shape;270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8" name="Google Shape;271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9" name="Google Shape;272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0" name="Google Shape;273;p15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1" name="Google Shape;274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2" name="Google Shape;275;p15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3" name="Google Shape;276;p15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4" name="Google Shape;277;p15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5" name="Google Shape;278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6" name="Google Shape;279;p15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7" name="Google Shape;280;p15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8" name="Google Shape;281;p15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9" name="Google Shape;282;p15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0" name="Google Shape;283;p15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1" name="Google Shape;284;p15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2" name="Google Shape;285;p15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3" name="Google Shape;286;p15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4" name="Google Shape;287;p15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5" name="Google Shape;288;p15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6" name="Google Shape;289;p15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7" name="Google Shape;290;p15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8" name="Google Shape;291;p15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9" name="Google Shape;292;p15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0" name="Google Shape;293;p15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1" name="Google Shape;294;p15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2" name="Google Shape;295;p15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3" name="Google Shape;296;p15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4" name="Google Shape;297;p15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5" name="Google Shape;298;p15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6" name="Google Shape;299;p15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7" name="Google Shape;300;p15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8" name="Google Shape;301;p15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9" name="Google Shape;302;p15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0" name="Google Shape;303;p15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1" name="Google Shape;304;p15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2" name="Google Shape;305;p15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3" name="Google Shape;306;p15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4" name="Google Shape;307;p15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5" name="Google Shape;308;p15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6" name="Google Shape;309;p15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7" name="Google Shape;310;p15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8" name="Google Shape;311;p15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9" name="Google Shape;312;p15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0" name="Google Shape;313;p15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1" name="Google Shape;314;p15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2" name="Google Shape;315;p15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3" name="Google Shape;316;p15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4" name="Google Shape;317;p15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5" name="Google Shape;318;p15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6" name="Google Shape;319;p15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7" name="Google Shape;320;p15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8" name="Google Shape;321;p15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9" name="Google Shape;322;p15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0" name="Google Shape;323;p15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1" name="Google Shape;324;p15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2" name="Google Shape;325;p15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3" name="Google Shape;326;p15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4" name="Google Shape;327;p15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5" name="Google Shape;328;p15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6" name="Google Shape;329;p15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7" name="Google Shape;330;p15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8" name="Google Shape;331;p15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9" name="Google Shape;332;p15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0" name="Google Shape;333;p15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1" name="Google Shape;334;p15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2" name="Google Shape;335;p15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3" name="Google Shape;336;p15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4" name="Google Shape;337;p15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5" name="Google Shape;338;p15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6" name="Google Shape;339;p15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7" name="Google Shape;340;p15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8" name="Google Shape;341;p15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9" name="Google Shape;342;p15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0" name="Google Shape;343;p15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1" name="Google Shape;344;p15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2" name="Google Shape;345;p15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3" name="Google Shape;346;p15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4" name="Google Shape;347;p15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5" name="Google Shape;348;p15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6" name="Google Shape;349;p15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7" name="Google Shape;350;p15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8" name="Google Shape;351;p15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9" name="Google Shape;352;p15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0" name="Google Shape;353;p15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1" name="Google Shape;354;p15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2" name="Google Shape;355;p15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3" name="Google Shape;356;p15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4" name="Google Shape;357;p15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5" name="Google Shape;358;p15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6" name="Google Shape;359;p15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7" name="Google Shape;360;p15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8" name="Google Shape;361;p15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9" name="Google Shape;362;p15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0" name="Google Shape;363;p15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322" name="TextBox 321">
            <a:extLst>
              <a:ext uri="{FF2B5EF4-FFF2-40B4-BE49-F238E27FC236}">
                <a16:creationId xmlns:a16="http://schemas.microsoft.com/office/drawing/2014/main" id="{06F71329-0CFF-0AD8-6F8A-4D6956033A35}"/>
              </a:ext>
            </a:extLst>
          </p:cNvPr>
          <p:cNvSpPr txBox="1"/>
          <p:nvPr/>
        </p:nvSpPr>
        <p:spPr>
          <a:xfrm>
            <a:off x="594171" y="3377329"/>
            <a:ext cx="538332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맑은 고딕" panose="020B0503020000020004" pitchFamily="34" charset="-127"/>
                <a:cs typeface="Arial" pitchFamily="34" charset="0"/>
                <a:sym typeface="Arial"/>
              </a:rPr>
              <a:t>MANAGEMENT OFFICERS 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맑은 고딕" panose="020B0503020000020004" pitchFamily="34" charset="-127"/>
              <a:cs typeface="Arial" pitchFamily="34" charset="0"/>
              <a:sym typeface="Arial"/>
            </a:endParaRPr>
          </a:p>
        </p:txBody>
      </p:sp>
      <p:sp>
        <p:nvSpPr>
          <p:cNvPr id="323" name="Google Shape;46;p15"/>
          <p:cNvSpPr txBox="1">
            <a:spLocks noGrp="1"/>
          </p:cNvSpPr>
          <p:nvPr>
            <p:ph type="ctrTitle"/>
          </p:nvPr>
        </p:nvSpPr>
        <p:spPr>
          <a:xfrm>
            <a:off x="597347" y="927235"/>
            <a:ext cx="7796487" cy="2323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4500" b="1" dirty="0">
                <a:solidFill>
                  <a:schemeClr val="accent1">
                    <a:lumMod val="50000"/>
                  </a:schemeClr>
                </a:solidFill>
              </a:rPr>
              <a:t>TRAINING </a:t>
            </a:r>
            <a:r>
              <a:rPr lang="en-US" sz="4500" b="1" dirty="0" err="1">
                <a:solidFill>
                  <a:schemeClr val="accent1">
                    <a:lumMod val="50000"/>
                  </a:schemeClr>
                </a:solidFill>
              </a:rPr>
              <a:t>PROGRAMME</a:t>
            </a:r>
            <a:r>
              <a:rPr lang="en-US" sz="4500" b="1">
                <a:solidFill>
                  <a:schemeClr val="accent1">
                    <a:lumMod val="50000"/>
                  </a:schemeClr>
                </a:solidFill>
              </a:rPr>
              <a:t> </a:t>
            </a:r>
            <a:br>
              <a:rPr lang="en-US" sz="4500" b="1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4500" b="1">
                <a:solidFill>
                  <a:schemeClr val="accent1">
                    <a:lumMod val="50000"/>
                  </a:schemeClr>
                </a:solidFill>
              </a:rPr>
              <a:t>FOR </a:t>
            </a:r>
            <a:r>
              <a:rPr lang="en-US" sz="4500" b="1">
                <a:solidFill>
                  <a:srgbClr val="87C6CC">
                    <a:lumMod val="50000"/>
                  </a:srgbClr>
                </a:solidFill>
              </a:rPr>
              <a:t>IEs</a:t>
            </a:r>
            <a:endParaRPr sz="45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24" name="Subtitle 2">
            <a:extLst>
              <a:ext uri="{FF2B5EF4-FFF2-40B4-BE49-F238E27FC236}">
                <a16:creationId xmlns:a16="http://schemas.microsoft.com/office/drawing/2014/main" id="{75CAF021-2995-8C3A-9DC8-05E9217B7E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7347" y="3801520"/>
            <a:ext cx="6699951" cy="2150582"/>
          </a:xfrm>
        </p:spPr>
        <p:txBody>
          <a:bodyPr>
            <a:normAutofit/>
          </a:bodyPr>
          <a:lstStyle/>
          <a:p>
            <a:pPr marL="41009" indent="0">
              <a:buClr>
                <a:schemeClr val="accent1">
                  <a:lumMod val="50000"/>
                </a:schemeClr>
              </a:buClr>
            </a:pPr>
            <a:r>
              <a:rPr lang="en-VN" sz="2000" b="1" u="sng" dirty="0">
                <a:solidFill>
                  <a:schemeClr val="accent1">
                    <a:lumMod val="50000"/>
                  </a:schemeClr>
                </a:solidFill>
              </a:rPr>
              <a:t>Module </a:t>
            </a:r>
            <a:r>
              <a:rPr lang="en-US" sz="2000" b="1" u="sng" dirty="0">
                <a:solidFill>
                  <a:schemeClr val="accent1">
                    <a:lumMod val="50000"/>
                  </a:schemeClr>
                </a:solidFill>
              </a:rPr>
              <a:t>9.1: </a:t>
            </a:r>
          </a:p>
          <a:p>
            <a:pPr marL="41009" indent="0">
              <a:buClr>
                <a:schemeClr val="accent1">
                  <a:lumMod val="50000"/>
                </a:schemeClr>
              </a:buClr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Typical energy efficiency opportunities in steel industry production lines.</a:t>
            </a:r>
          </a:p>
        </p:txBody>
      </p:sp>
    </p:spTree>
    <p:extLst>
      <p:ext uri="{BB962C8B-B14F-4D97-AF65-F5344CB8AC3E}">
        <p14:creationId xmlns:p14="http://schemas.microsoft.com/office/powerpoint/2010/main" val="29021299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2575641-35B5-C1F4-33FA-12FA73EC73E9}"/>
              </a:ext>
            </a:extLst>
          </p:cNvPr>
          <p:cNvSpPr txBox="1"/>
          <p:nvPr/>
        </p:nvSpPr>
        <p:spPr>
          <a:xfrm>
            <a:off x="304800" y="1835928"/>
            <a:ext cx="1158239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b="1" dirty="0"/>
              <a:t>Current Status Before Improvement</a:t>
            </a:r>
            <a:endParaRPr lang="en-US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The blast furnace operates with a suboptimal pulverized coal injection (PCI) rate, resulting in high consumption of coke and auxiliary fuel (FO – fuel oil).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Collected blast furnace gas (BFG) is mostly vented or used inefficiently.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Fuel oil (FO) is still used in heating systems and auxiliary burners, increasing fuel costs and CO₂ emissions.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b="1" dirty="0"/>
              <a:t>Proposed Solutions</a:t>
            </a:r>
            <a:endParaRPr lang="en-US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b="1" dirty="0"/>
              <a:t>Blast Furnace Technical Improvements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Increase the hot blast air temperature to the optimal range (~1,200–1,250°C).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Precisely control the PCI rate to gradually replace coke and reduce fossil fuel consumption.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b="1" dirty="0"/>
              <a:t>BFG Reuse</a:t>
            </a:r>
            <a:endParaRPr lang="en-US" dirty="0"/>
          </a:p>
          <a:p>
            <a:pPr lvl="1"/>
            <a:r>
              <a:rPr lang="en-US" dirty="0"/>
              <a:t>Collect and treat BFG through a cleaning system (cyclone – scrubber).</a:t>
            </a:r>
          </a:p>
          <a:p>
            <a:pPr lvl="1"/>
            <a:r>
              <a:rPr lang="en-US" dirty="0"/>
              <a:t>Replace FO with BFG in auxiliary heat-generating equipment such as: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Boilers, reheating furnaces, billet heating systems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Heat transfer oil heating units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5E8987-BECD-58FD-CA19-510443BF13ED}"/>
              </a:ext>
            </a:extLst>
          </p:cNvPr>
          <p:cNvSpPr txBox="1"/>
          <p:nvPr/>
        </p:nvSpPr>
        <p:spPr>
          <a:xfrm>
            <a:off x="483920" y="1360271"/>
            <a:ext cx="92182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b="1" dirty="0"/>
              <a:t>Case Study 2: Hòa Phát Steel Plant – Hải Dương</a:t>
            </a:r>
            <a:endParaRPr lang="vi-V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418798-8142-7792-E2E0-E10527F5BA37}"/>
              </a:ext>
            </a:extLst>
          </p:cNvPr>
          <p:cNvSpPr txBox="1"/>
          <p:nvPr/>
        </p:nvSpPr>
        <p:spPr>
          <a:xfrm>
            <a:off x="3278655" y="560589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 (2)</a:t>
            </a:r>
          </a:p>
        </p:txBody>
      </p:sp>
    </p:spTree>
    <p:extLst>
      <p:ext uri="{BB962C8B-B14F-4D97-AF65-F5344CB8AC3E}">
        <p14:creationId xmlns:p14="http://schemas.microsoft.com/office/powerpoint/2010/main" val="33403470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9DAC0-3216-F7BA-9048-2B2DB56DD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6AE205-CAE3-8BE5-B66A-7E61C169F9FC}"/>
              </a:ext>
            </a:extLst>
          </p:cNvPr>
          <p:cNvSpPr txBox="1"/>
          <p:nvPr/>
        </p:nvSpPr>
        <p:spPr>
          <a:xfrm>
            <a:off x="636317" y="1871883"/>
            <a:ext cx="10953999" cy="3787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US" b="1" dirty="0"/>
              <a:t>Implemented Solutions: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Upgraded the blast furnace, controlling the ratio of hot blast and pulverized coal injection (PCI)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Installed oxygen enrichment equipment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Automated the material feeding system and temperature control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Utilized blast furnace gas (BFG) as fuel instead of fuel oil (FO)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US" b="1" dirty="0"/>
              <a:t>Results: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Increased furnace efficiency: ~4%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Reduced fuel costs: 5–8%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Reduced GHG emissions equivalent to 5,000 tons of CO₂/year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D5F560-A5F3-36D0-0936-BA906E7516CD}"/>
              </a:ext>
            </a:extLst>
          </p:cNvPr>
          <p:cNvSpPr txBox="1"/>
          <p:nvPr/>
        </p:nvSpPr>
        <p:spPr>
          <a:xfrm>
            <a:off x="3278655" y="560589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 (2)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263146-991C-DC70-A6CB-10FECBE35DFA}"/>
              </a:ext>
            </a:extLst>
          </p:cNvPr>
          <p:cNvSpPr txBox="1"/>
          <p:nvPr/>
        </p:nvSpPr>
        <p:spPr>
          <a:xfrm>
            <a:off x="483920" y="1360271"/>
            <a:ext cx="92182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b="1" dirty="0"/>
              <a:t>Case Study 2: Hòa Phát Steel Plant – Hải Dương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5533355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F04392-FB72-8AFA-7AD1-230C45CA7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AF14425-6DCD-3A18-64E5-620FDB284DE6}"/>
              </a:ext>
            </a:extLst>
          </p:cNvPr>
          <p:cNvSpPr txBox="1"/>
          <p:nvPr/>
        </p:nvSpPr>
        <p:spPr>
          <a:xfrm>
            <a:off x="3278655" y="560589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 (2)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BD7875-269B-3F28-27D6-2F84AD568F15}"/>
              </a:ext>
            </a:extLst>
          </p:cNvPr>
          <p:cNvSpPr txBox="1"/>
          <p:nvPr/>
        </p:nvSpPr>
        <p:spPr>
          <a:xfrm>
            <a:off x="609600" y="1429720"/>
            <a:ext cx="92182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b="1" dirty="0"/>
              <a:t>Case Study 2: Hòa Phát Steel Plant – Hải Dương</a:t>
            </a:r>
            <a:endParaRPr lang="vi-VN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397B1CD-E8CC-A550-84F5-BDD9A7931C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111261"/>
              </p:ext>
            </p:extLst>
          </p:nvPr>
        </p:nvGraphicFramePr>
        <p:xfrm>
          <a:off x="609600" y="2323093"/>
          <a:ext cx="10972800" cy="3693160"/>
        </p:xfrm>
        <a:graphic>
          <a:graphicData uri="http://schemas.openxmlformats.org/drawingml/2006/table">
            <a:tbl>
              <a:tblPr/>
              <a:tblGrid>
                <a:gridCol w="5486400">
                  <a:extLst>
                    <a:ext uri="{9D8B030D-6E8A-4147-A177-3AD203B41FA5}">
                      <a16:colId xmlns:a16="http://schemas.microsoft.com/office/drawing/2014/main" val="2923765967"/>
                    </a:ext>
                  </a:extLst>
                </a:gridCol>
                <a:gridCol w="5486400">
                  <a:extLst>
                    <a:ext uri="{9D8B030D-6E8A-4147-A177-3AD203B41FA5}">
                      <a16:colId xmlns:a16="http://schemas.microsoft.com/office/drawing/2014/main" val="128378771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 b="1" dirty="0"/>
                        <a:t>Indicator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 b="1"/>
                        <a:t>Estimated Value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7277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 dirty="0"/>
                        <a:t>Reduction in coke consumption 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~20–30 kg per ton of hot metal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97398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 dirty="0"/>
                        <a:t>Increase in PCI (Pulverized Coal Injection) 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From ~100 kg/ton to 140–180 kg/ton of hot metal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55814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 dirty="0"/>
                        <a:t>Reduction in FO consumption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 dirty="0"/>
                        <a:t>100% eliminated at locations replaced by BFG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96173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Reuse rate of BFG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 dirty="0"/>
                        <a:t>~80–90% of the generated blast furnace gas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4762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CO₂ emissions reduction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 dirty="0"/>
                        <a:t>~10,000–15,000 tons of CO₂/year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35783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 dirty="0"/>
                        <a:t>Fuel cost savings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 dirty="0"/>
                        <a:t>Tens of billions of VND per year (depending on fuel prices)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573529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D86EAAA-B45D-5EC0-C48E-1CE4D2F23114}"/>
              </a:ext>
            </a:extLst>
          </p:cNvPr>
          <p:cNvSpPr txBox="1"/>
          <p:nvPr/>
        </p:nvSpPr>
        <p:spPr>
          <a:xfrm>
            <a:off x="563870" y="1885621"/>
            <a:ext cx="6097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b="1" dirty="0"/>
              <a:t>Detailed Achieved Benefits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920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7A2D8-538E-F6A4-B1D2-D1FE584344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07BF97B-7CA7-1888-5BEA-5414707FAE88}"/>
              </a:ext>
            </a:extLst>
          </p:cNvPr>
          <p:cNvSpPr txBox="1"/>
          <p:nvPr/>
        </p:nvSpPr>
        <p:spPr>
          <a:xfrm>
            <a:off x="3278655" y="560589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 (3)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A9D9352-3DFC-0B10-A516-FB86FB3057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788" y="1872127"/>
            <a:ext cx="11056424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b="1" dirty="0"/>
              <a:t>Current Status Before Improvement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The EAF (Electric Arc Furnace) operated under a fixed voltage control mode, making it difficult to adapt to fluctuations in input resistance caused by changes in raw materials (scrap).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This led to issues such as: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Phase imbalance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Increased electricity consumption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Longer steelmaking time and higher electrode wear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Low power factor, high energy loss, and significant indirect CO₂ emissions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b="1" dirty="0"/>
              <a:t>Proposed Solution</a:t>
            </a:r>
            <a:endParaRPr lang="en-US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Install a Smart Voltage Control System (SVCS) integrated with the EAF’s automatic control system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SVCS continuously monitors the electrical load and automatically adjusts arc voltage to match variations in scrap properties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Combine optimized voltage-current control to shorten melting cycles and reduce energy loss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Integrate with an Energy Management System (EMS) to monitor and evaluate operational efficiency in real time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418A46-2FE4-309C-0B78-E8962F1C214D}"/>
              </a:ext>
            </a:extLst>
          </p:cNvPr>
          <p:cNvSpPr txBox="1"/>
          <p:nvPr/>
        </p:nvSpPr>
        <p:spPr>
          <a:xfrm>
            <a:off x="598713" y="1293302"/>
            <a:ext cx="100534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Case Study 3: </a:t>
            </a:r>
            <a:r>
              <a:rPr lang="en-US" b="1" dirty="0" err="1"/>
              <a:t>Posco</a:t>
            </a:r>
            <a:r>
              <a:rPr lang="en-US" b="1" dirty="0"/>
              <a:t> Yamato Vina Co., Ltd – </a:t>
            </a:r>
            <a:r>
              <a:rPr lang="en-US" b="1" dirty="0" err="1"/>
              <a:t>Nhà</a:t>
            </a:r>
            <a:r>
              <a:rPr lang="en-US" b="1" dirty="0"/>
              <a:t> </a:t>
            </a:r>
            <a:r>
              <a:rPr lang="en-US" b="1" dirty="0" err="1"/>
              <a:t>Bè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4847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65A41E-7FA3-63DF-323C-B61049069E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379D193-9FDB-C831-0B18-C5472EA36A54}"/>
              </a:ext>
            </a:extLst>
          </p:cNvPr>
          <p:cNvSpPr txBox="1"/>
          <p:nvPr/>
        </p:nvSpPr>
        <p:spPr>
          <a:xfrm>
            <a:off x="598713" y="1872127"/>
            <a:ext cx="9851570" cy="3364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US" b="1" dirty="0"/>
              <a:t>Implemented Solutions: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Optimized EAF (Electric Arc Furnace) operation using a smart voltage control system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Increased billet production capacity without increasing electricity consumption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Implemented full LED lighting across the entire plant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US" b="1" dirty="0"/>
              <a:t>Results: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Reduced electricity consumption: 10–15 kWh per ton of steel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ROI under 2 years for both the LED system and the new EAF control system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Improved working conditions for employees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9C100E-0B9C-8E52-A593-0AA9C90F4C02}"/>
              </a:ext>
            </a:extLst>
          </p:cNvPr>
          <p:cNvSpPr txBox="1"/>
          <p:nvPr/>
        </p:nvSpPr>
        <p:spPr>
          <a:xfrm>
            <a:off x="3278655" y="560589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 (3)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BEDD7C-04DF-6F42-167C-049C6FA4F18B}"/>
              </a:ext>
            </a:extLst>
          </p:cNvPr>
          <p:cNvSpPr txBox="1"/>
          <p:nvPr/>
        </p:nvSpPr>
        <p:spPr>
          <a:xfrm>
            <a:off x="598713" y="1293302"/>
            <a:ext cx="100534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Case Study 3: </a:t>
            </a:r>
            <a:r>
              <a:rPr lang="en-US" b="1" dirty="0" err="1"/>
              <a:t>Posco</a:t>
            </a:r>
            <a:r>
              <a:rPr lang="en-US" b="1" dirty="0"/>
              <a:t> Yamato Vina Co., Ltd – </a:t>
            </a:r>
            <a:r>
              <a:rPr lang="en-US" b="1" dirty="0" err="1"/>
              <a:t>Nhà</a:t>
            </a:r>
            <a:r>
              <a:rPr lang="en-US" b="1" dirty="0"/>
              <a:t> </a:t>
            </a:r>
            <a:r>
              <a:rPr lang="en-US" b="1" dirty="0" err="1"/>
              <a:t>Bè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5606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A716F8-A881-8F6A-D7B5-66D64C5C4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50CE5C-DF64-C903-CE30-E6EB63BA73D0}"/>
              </a:ext>
            </a:extLst>
          </p:cNvPr>
          <p:cNvSpPr txBox="1"/>
          <p:nvPr/>
        </p:nvSpPr>
        <p:spPr>
          <a:xfrm>
            <a:off x="3278655" y="560589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 (3)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060690-2411-4ACF-1C0A-E8B6A807DE9B}"/>
              </a:ext>
            </a:extLst>
          </p:cNvPr>
          <p:cNvSpPr txBox="1"/>
          <p:nvPr/>
        </p:nvSpPr>
        <p:spPr>
          <a:xfrm>
            <a:off x="598713" y="1293302"/>
            <a:ext cx="100534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Case Study 3: </a:t>
            </a:r>
            <a:r>
              <a:rPr lang="en-US" b="1" dirty="0" err="1"/>
              <a:t>Posco</a:t>
            </a:r>
            <a:r>
              <a:rPr lang="en-US" b="1" dirty="0"/>
              <a:t> Yamato Vina Co., Ltd – </a:t>
            </a:r>
            <a:r>
              <a:rPr lang="en-US" b="1" dirty="0" err="1"/>
              <a:t>Nhà</a:t>
            </a:r>
            <a:r>
              <a:rPr lang="en-US" b="1" dirty="0"/>
              <a:t> </a:t>
            </a:r>
            <a:r>
              <a:rPr lang="en-US" b="1" dirty="0" err="1"/>
              <a:t>Bè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F6015A-A2A8-CCD6-843D-DA131C9B214A}"/>
              </a:ext>
            </a:extLst>
          </p:cNvPr>
          <p:cNvSpPr txBox="1"/>
          <p:nvPr/>
        </p:nvSpPr>
        <p:spPr>
          <a:xfrm>
            <a:off x="563870" y="1897496"/>
            <a:ext cx="6097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b="1" dirty="0"/>
              <a:t>Detailed Achieved Benefits</a:t>
            </a: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4A71665-A3D6-AC55-AF06-D1289F243C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924225"/>
              </p:ext>
            </p:extLst>
          </p:nvPr>
        </p:nvGraphicFramePr>
        <p:xfrm>
          <a:off x="598713" y="2417227"/>
          <a:ext cx="10972800" cy="3693160"/>
        </p:xfrm>
        <a:graphic>
          <a:graphicData uri="http://schemas.openxmlformats.org/drawingml/2006/table">
            <a:tbl>
              <a:tblPr/>
              <a:tblGrid>
                <a:gridCol w="4496790">
                  <a:extLst>
                    <a:ext uri="{9D8B030D-6E8A-4147-A177-3AD203B41FA5}">
                      <a16:colId xmlns:a16="http://schemas.microsoft.com/office/drawing/2014/main" val="3638904740"/>
                    </a:ext>
                  </a:extLst>
                </a:gridCol>
                <a:gridCol w="6476010">
                  <a:extLst>
                    <a:ext uri="{9D8B030D-6E8A-4147-A177-3AD203B41FA5}">
                      <a16:colId xmlns:a16="http://schemas.microsoft.com/office/drawing/2014/main" val="9317441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 b="1"/>
                        <a:t>Indicator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 b="1"/>
                        <a:t>Estimated Value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14885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Reduction in electricity consumption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~30–40 kWh per ton of steel (~5–8% reduction compared to before)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0586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Reduction in melting cycle time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~5–10 minutes per batch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22280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Reduction in electrode wear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VN"/>
                        <a:t>~10–15%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55164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Improvement in power factor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From ~0.85 to &gt;0.95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68110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Annual electricity cost savings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~VND 5–10 billion (depending on production scale)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63293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/>
                        <a:t>Reduction in indirect CO₂ emissions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 dirty="0"/>
                        <a:t>~3,000–5,000 tons of CO₂/year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91344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64629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B0F8A-C962-37E3-9B65-C0509002B2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A389C66-6F6B-364D-FE6D-3014C8D33D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072" y="1870310"/>
            <a:ext cx="11157856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b="1" dirty="0"/>
              <a:t>Current Status Before Improvement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Most large motors used in the pumping systems, fans, conveyors, and rolling mills were standard IE1 or IE2 motors with low efficiency.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Many motors operated at fixed speeds, with flow controlled mechanically (via valves) or manually, resulting in significant energy waste.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The load factor of many motors was below 50% of rated capacity, leading to low energy utilization efficiency.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b="1" dirty="0"/>
              <a:t>Proposed Solution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Gradually replace standard motors with IE3 high-efficiency motors that meet international standards.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Install Variable Speed Drives (VSDs) to adjust motor speeds based on actual demand, especially for: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Combustion air supply/exhaust fans in reheating furnaces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Cooling water circulation pumps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Raw material and product conveyors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Integrate automatic control systems using pressure, flow, or output temperature signals to optimize operational efficiency.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71A158-29B5-810D-CA17-8C96B58112E8}"/>
              </a:ext>
            </a:extLst>
          </p:cNvPr>
          <p:cNvSpPr txBox="1"/>
          <p:nvPr/>
        </p:nvSpPr>
        <p:spPr>
          <a:xfrm>
            <a:off x="603662" y="1361643"/>
            <a:ext cx="89322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Case Study 4: Southern Steel Company – VNSTEEL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22B048-F9AB-AD87-0FAC-75F50013BBDC}"/>
              </a:ext>
            </a:extLst>
          </p:cNvPr>
          <p:cNvSpPr txBox="1"/>
          <p:nvPr/>
        </p:nvSpPr>
        <p:spPr>
          <a:xfrm>
            <a:off x="3278655" y="560589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 (4)</a:t>
            </a:r>
          </a:p>
        </p:txBody>
      </p:sp>
    </p:spTree>
    <p:extLst>
      <p:ext uri="{BB962C8B-B14F-4D97-AF65-F5344CB8AC3E}">
        <p14:creationId xmlns:p14="http://schemas.microsoft.com/office/powerpoint/2010/main" val="6966307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3592C-CFFA-4D2D-5F32-D13D0AA9B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9A1E54C-449E-C8E0-DE21-BEB03FA06EA4}"/>
              </a:ext>
            </a:extLst>
          </p:cNvPr>
          <p:cNvSpPr txBox="1"/>
          <p:nvPr/>
        </p:nvSpPr>
        <p:spPr>
          <a:xfrm>
            <a:off x="603662" y="2008809"/>
            <a:ext cx="10737273" cy="37804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US" b="1" dirty="0"/>
              <a:t>Implemented Solutions: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Replaced standard motors with IE3 high-efficiency motors, combined with Variable Speed Drives (VSDs)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Synchronized the steam – compressed air – cooling water systems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Conducted comprehensive energy mapping for the entire plant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US" b="1" dirty="0"/>
              <a:t>Results: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Saved 1.5–2 million kWh of electricity per year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Reduced peak load pressure on the power system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Return on Investment (ROI): approximately 1.5 years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0965251-23A1-93C5-D202-5B1DAC5841B4}"/>
              </a:ext>
            </a:extLst>
          </p:cNvPr>
          <p:cNvSpPr txBox="1"/>
          <p:nvPr/>
        </p:nvSpPr>
        <p:spPr>
          <a:xfrm>
            <a:off x="603662" y="1361643"/>
            <a:ext cx="89322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Case Study 4: Southern Steel Company – VNSTEEL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02A5B3-66F0-BA66-AFB2-42B88E6C205A}"/>
              </a:ext>
            </a:extLst>
          </p:cNvPr>
          <p:cNvSpPr txBox="1"/>
          <p:nvPr/>
        </p:nvSpPr>
        <p:spPr>
          <a:xfrm>
            <a:off x="3278655" y="560589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 (4)</a:t>
            </a:r>
          </a:p>
        </p:txBody>
      </p:sp>
    </p:spTree>
    <p:extLst>
      <p:ext uri="{BB962C8B-B14F-4D97-AF65-F5344CB8AC3E}">
        <p14:creationId xmlns:p14="http://schemas.microsoft.com/office/powerpoint/2010/main" val="21092120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BAA37B2-D86E-8F1F-3096-53B8A7A315B0}"/>
              </a:ext>
            </a:extLst>
          </p:cNvPr>
          <p:cNvSpPr txBox="1"/>
          <p:nvPr/>
        </p:nvSpPr>
        <p:spPr>
          <a:xfrm>
            <a:off x="609600" y="138728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b="1" dirty="0"/>
              <a:t>Detailed Achieved Benefits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4509F93-1566-1BF5-6570-38BEF8AA72C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 (4)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3A1B2B7-903C-C249-602F-4BC4943162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582453"/>
              </p:ext>
            </p:extLst>
          </p:nvPr>
        </p:nvGraphicFramePr>
        <p:xfrm>
          <a:off x="609600" y="2100062"/>
          <a:ext cx="10809514" cy="3292415"/>
        </p:xfrm>
        <a:graphic>
          <a:graphicData uri="http://schemas.openxmlformats.org/drawingml/2006/table">
            <a:tbl>
              <a:tblPr/>
              <a:tblGrid>
                <a:gridCol w="4245429">
                  <a:extLst>
                    <a:ext uri="{9D8B030D-6E8A-4147-A177-3AD203B41FA5}">
                      <a16:colId xmlns:a16="http://schemas.microsoft.com/office/drawing/2014/main" val="3070791367"/>
                    </a:ext>
                  </a:extLst>
                </a:gridCol>
                <a:gridCol w="6564085">
                  <a:extLst>
                    <a:ext uri="{9D8B030D-6E8A-4147-A177-3AD203B41FA5}">
                      <a16:colId xmlns:a16="http://schemas.microsoft.com/office/drawing/2014/main" val="345082225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Indicator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Estimated Value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4129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Electricity savings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~1.5–2 million kWh/year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78858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Reduction in peak load pressure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Significant reduction in demand on the power system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49489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ROI (Return on Investment)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~1.5 years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5430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System optimization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Steam – compressed air – cooling water systems fully synchronized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86093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Energy mapping coverage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100% of plant energy systems mapped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7236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Non-energy benefits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Reduced maintenance costs, extended equipment lifespan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10236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Operational control improvement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/>
                        <a:t>Automatic adjustment based on real-time demand via VSDs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55426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44152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DDC30C-62F0-9AAB-7808-1973E2B430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13B9B85-48E3-B164-631D-D589D8C040C4}"/>
              </a:ext>
            </a:extLst>
          </p:cNvPr>
          <p:cNvSpPr txBox="1"/>
          <p:nvPr/>
        </p:nvSpPr>
        <p:spPr>
          <a:xfrm>
            <a:off x="3278655" y="527932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61F02D3-DE16-4703-72C1-C6FBF22C57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756850"/>
              </p:ext>
            </p:extLst>
          </p:nvPr>
        </p:nvGraphicFramePr>
        <p:xfrm>
          <a:off x="609600" y="2246318"/>
          <a:ext cx="10972800" cy="3383280"/>
        </p:xfrm>
        <a:graphic>
          <a:graphicData uri="http://schemas.openxmlformats.org/drawingml/2006/table">
            <a:tbl>
              <a:tblPr/>
              <a:tblGrid>
                <a:gridCol w="3772395">
                  <a:extLst>
                    <a:ext uri="{9D8B030D-6E8A-4147-A177-3AD203B41FA5}">
                      <a16:colId xmlns:a16="http://schemas.microsoft.com/office/drawing/2014/main" val="1843047028"/>
                    </a:ext>
                  </a:extLst>
                </a:gridCol>
                <a:gridCol w="4049486">
                  <a:extLst>
                    <a:ext uri="{9D8B030D-6E8A-4147-A177-3AD203B41FA5}">
                      <a16:colId xmlns:a16="http://schemas.microsoft.com/office/drawing/2014/main" val="1047020211"/>
                    </a:ext>
                  </a:extLst>
                </a:gridCol>
                <a:gridCol w="3150919">
                  <a:extLst>
                    <a:ext uri="{9D8B030D-6E8A-4147-A177-3AD203B41FA5}">
                      <a16:colId xmlns:a16="http://schemas.microsoft.com/office/drawing/2014/main" val="29820409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Solution Group</a:t>
                      </a:r>
                      <a:endParaRPr lang="en-US" sz="1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Real-World Example</a:t>
                      </a:r>
                      <a:endParaRPr lang="en-US" sz="1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b="1"/>
                        <a:t>Energy Saving Potential</a:t>
                      </a:r>
                      <a:endParaRPr lang="en-US" sz="1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53822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/>
                        <a:t>Optimization of iron/steelmaking process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Hoa Phat Blast Furnace, Posco EAF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VN" sz="1800"/>
                        <a:t>5–10%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06693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Waste heat recovery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TISCO, Hoa Phat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VN" sz="1800"/>
                        <a:t>10–15%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5439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/>
                        <a:t>Variable speed drives &amp; high-efficiency motors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VNSTEEL, Posco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VN" sz="1800"/>
                        <a:t>3–7%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5176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Utilization of furnace exhaust gas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Hoa Phat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Fuel cost reduction of 5–8%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63019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High-efficiency lighting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LED for entire factory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60–70% of lighting electricity savings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08776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/>
                        <a:t>Energy management (ISO 50001)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/>
                        <a:t>Some factories have started applying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VN" sz="1800" dirty="0"/>
                        <a:t>3–5%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5781263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3BC980F9-D1C7-4C32-E780-3C57BF3030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475" y="1448680"/>
            <a:ext cx="467967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VN" altLang="en-V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Summary of Typical Solution Groups</a:t>
            </a:r>
            <a:endParaRPr kumimoji="0" lang="en-VN" altLang="en-V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067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34387-A9F3-36A2-F56A-84C9C1C63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3BBF0-2663-E361-20B8-4FC7565F4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>
                <a:solidFill>
                  <a:schemeClr val="accent1">
                    <a:lumMod val="50000"/>
                  </a:schemeClr>
                </a:solidFill>
              </a:rPr>
              <a:t>CONTENT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C58027-3142-C3E4-F891-C2A111C0045B}"/>
              </a:ext>
            </a:extLst>
          </p:cNvPr>
          <p:cNvSpPr txBox="1"/>
          <p:nvPr/>
        </p:nvSpPr>
        <p:spPr>
          <a:xfrm>
            <a:off x="609600" y="1456290"/>
            <a:ext cx="10498441" cy="1420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+mj-lt"/>
              <a:buAutoNum type="arabicPeriod"/>
            </a:pPr>
            <a:r>
              <a:rPr lang="en-US" altLang="en-US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Overview of the steel industry and its potential for energy savings
Case studies
Tools to monitor and evaluate the effectiveness of EE investment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7053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0B665-EF28-599B-EC3F-928E5AB2C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VN" dirty="0"/>
              <a:t>Q &amp; A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414ADF60-3D11-5688-EFFA-4ED5C46BC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909" y="1693585"/>
            <a:ext cx="10460182" cy="2239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VN" altLang="en-V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 the last few year your company invested in which technology for enenrgy saving and effeciency?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VN" altLang="en-VN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 thoes invest project, how you get the funded? Or your company know any source for funding EE project?</a:t>
            </a:r>
          </a:p>
        </p:txBody>
      </p:sp>
    </p:spTree>
    <p:extLst>
      <p:ext uri="{BB962C8B-B14F-4D97-AF65-F5344CB8AC3E}">
        <p14:creationId xmlns:p14="http://schemas.microsoft.com/office/powerpoint/2010/main" val="41939926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0233A686-9F9E-16D5-49DE-511275AD6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F858F9F5-80BC-256E-6B39-BEAA9CFB4895}"/>
              </a:ext>
            </a:extLst>
          </p:cNvPr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6AD74FC0-0F05-8BD2-7429-3D509B64F572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98193548-ECE9-A2EA-916F-2D2B234FA21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9BBCF16B-1B5B-96BF-EFF5-F44761D66E99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7A1839E1-6746-87C7-8B40-DDBDC91D50E6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359FBBFC-8467-4A89-A124-8774AFEB56A9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C051F442-6334-C180-168A-D54206DCD3DA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45C017BB-4A84-8E42-06D1-EC67571D9871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86D1CF6-0587-29C5-F435-55CD6319C07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B13C3498-DD75-BF62-8DC5-406681F4D3BB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12C33D09-133F-C73F-F19B-ED922478D14D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40CA5F6F-A0FB-3961-5DA8-A3B622090EFA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A3AFD96D-C35A-7E4C-9F77-9AC144ECB82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EDBA855C-4889-81F6-78D5-DFBB7DFC364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609285CE-E36E-49D1-5924-C3C5DA72C3FF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58E5444B-7E69-A891-A2F6-0A3AC6F23781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617C7931-535D-50E7-9D88-C9F13D074436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ECA397D4-C0B6-7A4E-FE0C-7FD627003B0C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D728D495-0AD4-80BE-5936-90F6A683F023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16AEA904-B618-B928-7923-EFA91A843DE5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6DBF6338-6342-B109-FC25-A47CF44F04B6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DEF697D8-9AFB-A3A4-0995-FE2E264006C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C105734-9980-07D9-9056-26081C1F3245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A42D6B70-97C6-6E63-BBE4-CB337671BF6B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FCB62343-1AEE-1962-ECBC-29F74684F301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E74F1125-B520-48F3-DAEA-0421CA54380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DB7196E2-CA89-27FA-6EC1-8A60D98CA659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AAF1B38-CA29-589D-8A31-3F1CFAD4F6A7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87B8EBFA-5C51-7E3E-2490-E4435E9168C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EDB797C4-50E1-ACD8-1DE6-DA4BAFA01895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8A191AD8-C1F4-BE68-40C9-6046BDB420DA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85C15861-D3A4-0267-4F8E-D6EB287AADA4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E47FD89C-DFE4-DF95-536C-4EBA32DA99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2584985C-FAFD-01DA-A2E9-C75736179B04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A13E4C8-C388-2105-4F82-A5FA58607F73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88FB01BD-1BC9-134D-150F-520FAFD40CE1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1BEDAA8E-F53F-63D9-DDEE-C4D225F39FCE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D9AC169F-090F-2FEF-F3E1-509A9C5596C7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49B6E404-98AA-22B6-A982-6BF6E6C8390F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0F7EB5F7-237B-85FD-0309-F72B8EC7F3C2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50DC965A-D730-5C58-D9F5-B2B222392F03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3D33E54D-E960-1BE2-D96C-ED7246B17C4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8A8E6957-739E-CDDC-225B-980AB4D3547A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2179DA42-9DF6-F37B-DE71-4856A159A23E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EBDD59DF-0268-AC10-0C15-08393E113BAF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8E6050D-A2C2-2445-8A2F-17813207EAEE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9C4AFA68-C8E9-CCB5-D584-779E57C3F945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C599EE8-B8DF-926B-895A-7834EE1A82CE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8EBDCDA5-1DA2-03EC-E92C-06562824A67D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27B1E59C-EC2E-9493-4DCF-9E4FEF3E323D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C4AA307C-EDD3-E12D-633C-511EBA2C2F3E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DECDC7C8-ABBD-216A-BE93-2B0A353B4A44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BE8FBAA3-C14B-F2E8-B332-BE7CEC048F4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1DE66112-D454-BBD5-B623-C3FB3BB3438B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0212B744-33BA-E23A-6652-DD33E64CB5B1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CEC11DCF-ED88-78D2-0E4E-0EF544EBC35D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5173CFA6-2EE8-718C-50B5-7D1CE96E65D7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59AE12F2-D213-91D6-01BD-6C1ECFAF7E4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DBC257E2-F1EE-0200-D8CE-C5986A4CF02B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3FC9F793-1917-FB5B-FD97-BBC3A0B9E6B1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F38A7F6-D0FF-94A4-6F94-DDDEA12D0152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1EB08D3D-8302-E35E-C20D-45FF553CB136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02011AF9-43AA-9486-5BF5-599ACDCDB087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76470DD2-9D37-B01A-23B6-A12A784F88A8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5EA04A3F-236C-0804-7864-1E2BFC99CD6C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1FA0B450-CB1E-9E03-D2BA-B86B6886265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66014A4E-2FD0-84B9-C649-E2CB52554B80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D21D1486-7988-0440-DA4B-B9D6282618D5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D80C9D0C-690D-2864-37B6-8600F20DC343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DA1B04F7-BEB9-8594-BD71-4E519A5F9EA1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4C3AB2C3-C989-9E09-CEDC-4539A8664E27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A9C78FCB-B977-5BAD-7328-20B4E21D8AF2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2BF34062-83F9-F6C0-1C4C-40F3088BEBF2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2F9FD241-5568-A4AC-8B95-9831D4CFBB05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7A6CC45E-BDA5-2EA5-7E61-AFE924FBBCFC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9C9132E-1450-F566-0E9C-89739A985683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706C815E-468F-A349-1581-FB0FB0EBA671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F562174F-CBC4-7173-083E-A261C7CB21F3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D91D83A-630F-5378-2595-F57F87DD699D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94FF5952-8AF6-DE5E-0B1B-F8878A71F528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04FE91FA-EFD5-638A-63BC-F3DB8E2F899B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2DCD4B95-43E1-1957-2083-C14748886143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0C624AA5-EFA9-6DDC-40E9-3E61D3F7D09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3D8A3584-7717-2BAF-270C-76CF90C7203E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1958D3F2-9A41-D8F2-FAEB-C083F069B215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8EA0D121-3DE0-0F1C-4BF1-519469E9D4AE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1011A392-78E9-166B-ED07-7C34519317F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FD4B3B09-0920-2E0F-5365-D0EF315B46A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DAC0B640-38F0-457D-9E49-70220AB20D15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95E18B96-033B-B063-23FE-8AF46C6B257C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1D0D3155-E728-5399-9E0B-1E308FC5AAAE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64C28AC3-BF68-4EFF-BC64-CD2EA734837D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6F992CF4-DE5D-503E-BC12-875D9A3017CE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771606BD-7F5C-3932-E0AA-EFA6E933CAA7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219A7DBE-6888-C312-877C-8FA7807B98A9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8E4E67FF-9C97-3FDE-1109-7FEEB71B1F60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DA178217-81FE-C4CA-56F0-C2D5AEB270B1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8D2425A5-08CE-DDDC-57DB-BAD70678F2B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946323F5-44F2-F598-F555-E75E77ED93F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72985D67-5848-F3B6-F433-32917F9179D7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9CA75C4-F28D-89F8-154C-B80B974E0C6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C11D2E4D-3BD6-0308-60BC-767564B319B6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0EFC24F-A81C-C274-D80B-79C8443E219C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5C7A1FF9-2080-90A2-74A0-15709991ACA7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4AD9A857-7938-409D-7227-27B459841801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6C136DFA-B2A0-AB0C-33FC-610EA7390EB7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E669A1E2-F171-5CB5-508F-E3B64D4903F1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4CF47CD2-B5F1-B70F-63D2-D664DCB80E28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8BBDF15-8122-035F-FC0A-31E358A67C70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5DE78DE8-7AA8-3020-3835-CE1E0B324B96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4DC3DFFD-4DE0-3A7A-04BA-DE6976D223EF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4FE332E5-0B19-8E05-39A1-B8D2D00647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AA5B35D-8C81-8AFF-ACEE-DBF7867A7849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8BB26665-4818-4FC6-72FF-DA35AD46502D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B836C33F-CDCA-BE90-9281-4C50F3A25E50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2B943165-B445-55DA-8AC9-202157ABEEF5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4E467EE1-A524-03C0-D97C-C7E3C2AAB9A6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11ABD0C-C074-A745-3179-3544F9A3C31E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AF8217C9-AC03-4E89-449C-18AC3B14DDED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F013EBAD-8356-04F1-43DE-DD26B03A09D7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02A9B4C9-81CA-BC1E-E5E6-79715F31B7A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6C984E6-993A-3A95-94F3-78C3B3C8DD1D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D3E2139-9572-4A5A-9220-6272D455A1B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573D2147-B4FC-6B8B-85F3-3B494EE026EC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2729D3DC-51DB-A94F-7ED2-518FDE046815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9DEF2938-60FE-6FFC-24AB-77B7FD373F9B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1347A48-162F-B39A-99A9-11A452E222B2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BFC1B48E-04C8-15D1-4EE1-424E07627CBA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F5BEA5F5-B169-FDDC-275B-144A25E9D35A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3161582D-D687-3394-F8C3-04CD40901F16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C23CADAD-8854-BFDA-71B4-269159401235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2CA095A0-FE93-B78C-4FAE-64F213A56944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3D3DCAD2-0556-CDCD-0B1D-4C28569226B0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03D38A33-30BC-986F-A44C-A845BC62A5EC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FE8B0E69-113A-886C-25F6-873D417EDACC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8C500632-EF48-D426-DB15-100B40E26E4F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5C8DF4BC-FCBA-BEF1-5BB1-4D603A4C51C9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318827A5-2179-42CB-234D-D0256B4B3630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BF566EFA-8E66-2BCE-A02E-B9C8E824CCC9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9FBEA60C-115E-2C81-529B-79E3E40D26C0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4F246315-E404-0FBD-5251-C04EDABD45D4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06AA4827-62D6-C168-09E0-318BC100726A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4B46C51D-8868-CEE6-6AAF-F62AC8B1AACE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E2D6E4BB-D252-8842-011A-1B54A8309B1C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88619959-942B-DF4E-F218-B3EFE70CFA01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70C4288F-D1E2-23EB-0604-C2BBB1B7B0F0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8477D8D5-8264-F77B-AAE8-31D3D240F9C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D8C66606-BFFE-E241-196D-E788BA6004BF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F4C71242-EF1D-CE6D-D3D3-EB6660936672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39950CB-7458-9FFD-FE1B-FDE7CAFC52C6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6171CC89-CB25-C39A-0174-70FD6E11605B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5A4ADEFC-B13C-42DF-BC37-36D7FBA4E9B6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327BCF71-DC2A-B42A-0D46-89280BEA1690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367AD85D-76E8-A145-C5D7-299178FF8A7F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E9B7B804-3755-A634-2352-59872CE254A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5ED23DF3-7F00-6715-0202-3EA1B5BB4D84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239A69C-1829-B4ED-D80A-5A24232D2FE2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D7320E8D-64A6-C2A9-0CB9-36DB326B1C4D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5DE5FEB7-AFDD-490C-B832-E616A4F6A79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AC7A4C7F-2C96-D2A4-6EB1-F7500D37CBE6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C9A6DF74-EF8F-00ED-6373-A58E4D1DD15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D0B20288-1696-4815-8BE4-2440DDB1533C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F0A5FF7D-80EA-F4D0-9468-61B2EF2F123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8E447A8-CB6F-A89B-2AAA-B8D8B23FCDB9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E4ADFD50-8AAA-03FA-CDD6-A9518700E48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8AD52D81-D77E-5A5D-6801-F2F2D4E36288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C6FEB334-50F6-3B27-617A-9DE2C0BE319E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0F73A81A-41CC-1EF3-3D2A-AF8B45D4B8F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3B36DF28-F1E3-1B27-1474-4FE0B89B23E7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CD39BB78-BE90-2A96-EE23-107740D6425E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0112003B-5DA8-EFFF-617F-5F98A4424122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53E44F30-A00D-0567-0E1E-4D5158264A20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7B3332A5-FC88-D9E9-18E2-C2D51F802811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C66C3E87-F76D-19D3-B8E5-62FAEF0244A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DE2749DB-073C-D72D-44BA-F68F51AD681F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8B29A4AE-C1F9-FB0E-5C4C-4EBCF23E366F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6454CFCE-5B3A-F54C-BEC3-D3B86F6E7ABD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AA726767-A294-94A6-4674-2EAAC9ECCB71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8F70F7B9-FA08-052D-0F14-182CF09D420B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92965702-E8E3-6A26-14CC-9831AD2E43BD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309975B5-6910-20B3-BC7B-EF0A4B2ACE8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74AD4875-35B5-52B8-0875-AC6A0A40199D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6B879420-2833-274A-B058-7CA3F54A2619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054BDD6B-B4C3-C7C9-E4E1-461D27406501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41458617-9CC0-87F8-56A5-4F39952D2A79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81099500-2361-5380-500C-E0DAA5C44223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515CAC3A-8781-D867-4728-6D4B763BD262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0D6BA49-D353-E1AF-BDD8-34ACCD25CA71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3B2C9D1E-0BF9-9B91-992D-4E8331A9B1FD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EF85281D-B043-3637-966E-B838167DEF96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E6BBAA61-1871-4549-EDAA-4C57DB848FB0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7C9302DB-A058-A13F-1BF8-FFB6113B5CCE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AEC2C19C-D0BB-22D0-A2CC-3DAE58CE4824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1A7405BC-DB0C-4516-2630-CC5A1BC6F0BF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5F746458-CFF7-FBDD-8771-26074A3A50F8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391992E4-D3C6-CF7D-8CEE-D6960463DE14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BCEEE47C-7183-287C-C56B-822A9471339B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4A1ED6B8-B7DE-5C85-9B41-BE27A6519B79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5C67F49C-69AC-B61F-DE65-8BB3B52DE917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C44EEB47-90C5-2132-645A-01C3889ACA18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35187900-7D22-215C-0F1B-689F8A3AAE46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3A9CC8EA-4A38-6077-CC6B-8831E1118160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A8D2FA48-9E9C-7FA2-CD93-25540E455214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EFE623CE-FF6A-0930-88EF-1290D6276259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268C8D9-9EE0-E24A-C6E4-E487DA061820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21D5E4D3-1953-5E98-A475-A71F57A9580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ACB41E0D-E9F3-F3F7-4749-3D0A4385A330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A2CF6AE0-8392-448F-509C-B8A3D7D25ED7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F7D2F0B9-DFC3-79DD-D341-C2ED6B4C6BE2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F0F9533F-F14F-B401-77A7-8C01DC07841D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A789A560-6C05-766F-8B0C-DA2B5D09E433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FBBEB223-A4F2-C899-0ED0-CBEFFFC4F6E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E0F4A53-F32B-27EC-9CFA-6A2C62A07CB0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090B091C-7AD0-D349-B28B-01F116C0D6D7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B5A1D8A1-ED41-1970-EDBE-C8B4C4AD7BBC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9628A3C1-108A-75C5-1A49-3BC635091D2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C64810D0-D36F-EF67-4FCD-5E8AE8D4EC65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F01C09E3-FD1F-ED09-57AA-9B893AC139FE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C5FF545D-B7AE-EB0C-46A2-BB5ADFE3B9A9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EF217B9-0162-65D3-8B53-18CC8C9BE702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5E1622D9-EBBD-4ABC-B12E-73E3E4AAAEAB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21686D5A-FE61-983B-A02B-D1BAC812F018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E4F65826-CACA-6003-5EDA-AA9B569DC3B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46E6868B-4298-9BF4-6CA1-EC2EC83EB66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EBB873A2-5FAB-D1E1-9311-5E7AA6C93212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3DB53C69-0979-5266-4658-A7F8BA53CB82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665F0E97-13BF-2A9F-3D42-A3B439E61FB7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E9076836-CA0D-6BD4-ADCC-9DA39AB2179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CF2B2756-CF0D-4495-DE9B-BEB0C30A45B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DC6D829A-E3F8-DAB2-132E-6A0B38D047A9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F06852B2-98F2-1A56-71EB-D92905C2438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EB395AC-7FF5-FC50-AD11-A141242DAA0F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FB8E6D1F-8638-B0E0-1545-313BF4947E81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67A68107-CB38-C293-273B-387381128AE8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B48452A6-1B5B-F542-4489-884F54725C8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178A393-4E04-28C4-76CA-91AB165CEFE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1E31542-0A18-C85F-D4BA-7F314B3F1BE7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72AB58BB-C5CB-6CAA-79BB-9528E90C66AC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30724A44-7979-A050-B16E-3C082980A159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BE950E0D-FB88-FDE4-D000-2D37ADCFF13F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9A74C087-B35E-5F39-2BB6-25927568175C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BBEE19C-2836-97D4-0359-8BD3EC738775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B73762F3-EE93-2264-EB01-DD98F16CC846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589C0ED7-2ECC-76D2-D948-E5FFBB037A0B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BC6E9E8C-E6A7-6238-A9BE-19F868EC0542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60FC092D-FDDA-B3EA-E361-5BFECBE0D623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373EF3CC-F1D4-692C-47F0-DB82FCEEB70F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A648576-8204-39CD-5BE7-2946C527B837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B8DB17E4-38EA-8018-8288-5AB2EFFC910C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853B34D1-F576-5B3E-987E-D6895F38A2A8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EEA45DA1-ACFE-91BD-760E-56B20DBD7266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8B6740BB-5795-289F-D73C-024B7351CD9D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920B7B03-1368-5F78-B307-15819E11619A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5B13334A-02A9-3F1B-0C08-49590190332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F4425AAA-2258-88D0-A5A2-8FF774621489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49668AB3-090F-BFE1-CCED-652CE1544211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2B4C2E1F-1BC3-1BCC-32DE-E000756C3B31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759AC5FB-66FC-DFD7-C466-0FB2A9F5C7BA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88DA41D1-8957-9191-2D26-D3C3A57E001C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5C0B5598-76F0-EAC1-419B-705BAC4062A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D0FD213D-FDF9-50E1-C60F-06BB95CD0DEB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87531F11-F411-7D0D-9465-AAF1285EBA34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5DCF8AE9-734C-787A-F246-E440D9C64EB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923FBB4C-07FC-2DC3-DF00-2BE8AB67812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FC71BEE2-C8B4-9477-80ED-5E93843941D1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07A0C833-3206-216B-C59E-846B62FD0BC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92A9C1FF-2FCE-BE07-1323-4097F1EC4F5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CB0373C5-01C9-9CB2-4A2A-B0186238A915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9BEE5209-813E-5705-2999-4292EA52B7EF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0D1CBD0B-46ED-87F3-82EB-8E932020BDF9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81004B10-1731-9B13-2B7D-EB15199B2FB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BDFEEF81-6B38-D7CD-C731-0D8FA4A2EE66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3B54919-CDF8-FCA2-8590-97ECE65BCDF6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9CB25776-70FF-3260-C306-2763829D6519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0653FA2-57BD-3B52-F6A0-96224AEE3512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8A997783-C601-F96E-CC5D-193407808F61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8CA71FC3-933A-4A27-358D-D926F145FAE0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540BCB6F-F976-3A8C-5AC9-31D898368693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EE75633B-43A0-21EB-2919-ACB8626C1628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04951685-9F0B-0281-CD16-563460822970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A69CB96-1070-4E0D-DC83-14F3217CF192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7ADE7F9-6067-941F-923B-E2D8919E1C8C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DFF633F3-D721-F3D1-D9DF-355AA182557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6CD02D1C-EED2-66C5-CC08-B8AEDC0D95C0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E73B867D-2EC6-DB10-840D-D2400AC18D9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0628C7A2-20AF-9148-8B30-BF73CD40A0AE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F77B6C7E-5C2B-9B90-18FD-456912406A0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F6351D80-45EA-01A9-BA88-DEF9C64AEFB2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D3A793EE-3704-0337-A261-55D0CF0DCF60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C8C3735-6094-5F53-0C92-E7E55944BBB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B569EDCA-9D53-3E16-83F6-AE18994A6E41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0D958948-7B96-FDA5-431E-C60DAA0934E2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6F966B6E-4EE3-7B5E-FAE1-E204021993B0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D897FA53-0311-4C8B-3D4D-1ED5D3E221B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96051CBB-83F4-DD2B-40B6-078F0A4362E4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7D37E372-B813-DB0B-2EF1-8BF6B0CCC84D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2AA92E88-8DFA-4BD6-C519-EB07979F0A56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C6E14FF1-1600-57F6-3F7B-6EA0E8BCC5C0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BBBEBE26-3A53-FE90-C3C8-99F454D9D562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18A4D3A9-57D0-DBD5-A5B4-7C27AA5E6DF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845D33B-EBA0-F289-9A1B-8C3F3E765CEF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31C85841-C924-7DEA-A414-35443A8A798B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666B3DD9-9374-FCDC-070F-BAF93A9434C0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60513737-AED2-BCAA-1DD3-1ADBD66B9B43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AEB4F03F-3D2D-8882-11FC-77BAA6FE9B3E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2139780E-9E57-979F-77FC-B5BCBD82F5B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2113DBB7-C4E7-8CF7-6897-F84CDB71144E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D84D394A-88C7-8703-901A-4E4AF241B6CA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908E9358-0961-5687-E68B-C25F3F1A70A4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1217232A-A93D-22A6-1F82-38038D2E0841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17E25E46-7E5A-21B8-F154-0B54C8EC690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EDF9359E-4E48-434C-68FA-46929F97FE0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F7F6AC3-1F2C-18AA-A373-25D548B91AA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F27658A3-2E8E-0F85-9767-B336A80C656E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BC358CEA-288C-7645-7C4A-C35DC51E8869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8BDA2315-8C5D-D5DE-AC3E-1915376327F3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048ABF96-2C23-14D6-E8E9-5E3133C725B1}"/>
              </a:ext>
            </a:extLst>
          </p:cNvPr>
          <p:cNvSpPr txBox="1">
            <a:spLocks/>
          </p:cNvSpPr>
          <p:nvPr/>
        </p:nvSpPr>
        <p:spPr>
          <a:xfrm>
            <a:off x="1593920" y="2465195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Fira Sans Extra Condensed"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 panose="020B0604020202020204" pitchFamily="34" charset="0"/>
                <a:sym typeface="Fira Sans Extra Condensed"/>
              </a:rPr>
              <a:t>THANK YOU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/>
              <a:cs typeface="Arial" panose="020B0604020202020204" pitchFamily="34" charset="0"/>
              <a:sym typeface="Fira Sans Ext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745203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id="{A8E20E5C-0839-1E7A-673E-79B8F5D65A47}"/>
              </a:ext>
            </a:extLst>
          </p:cNvPr>
          <p:cNvSpPr>
            <a:spLocks noChangeArrowheads="1"/>
          </p:cNvSpPr>
          <p:nvPr/>
        </p:nvSpPr>
        <p:spPr bwMode="gray">
          <a:xfrm>
            <a:off x="1348334" y="2142969"/>
            <a:ext cx="9495332" cy="2362200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lvl="0" algn="ctr">
              <a:lnSpc>
                <a:spcPct val="150000"/>
              </a:lnSpc>
              <a:buClr>
                <a:srgbClr val="000000"/>
              </a:buClr>
              <a:defRPr/>
            </a:pPr>
            <a:endParaRPr lang="en-US" sz="3200" b="1" kern="0" dirty="0"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049CBA-CB1D-C4BC-41E1-B7E6197FEBB6}"/>
              </a:ext>
            </a:extLst>
          </p:cNvPr>
          <p:cNvSpPr txBox="1"/>
          <p:nvPr/>
        </p:nvSpPr>
        <p:spPr>
          <a:xfrm>
            <a:off x="1503336" y="2890391"/>
            <a:ext cx="949533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3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1. Overview of the steel industry and its potential for energy savings</a:t>
            </a:r>
            <a:endParaRPr lang="en-VN" sz="3200" dirty="0"/>
          </a:p>
        </p:txBody>
      </p:sp>
    </p:spTree>
    <p:extLst>
      <p:ext uri="{BB962C8B-B14F-4D97-AF65-F5344CB8AC3E}">
        <p14:creationId xmlns:p14="http://schemas.microsoft.com/office/powerpoint/2010/main" val="1695914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F2CD54-D265-DA18-423D-EDE8594634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9C4CB98-2915-F861-5E72-4B5CEAD48D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06" y="1549566"/>
            <a:ext cx="10547497" cy="3364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Overview of the Steel Industry and Energy Saving Potential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The steel industry is a highly energy-intensive sector, especially in the following processes: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Ironmaking using blast furnaces (BF) or electric arc furnaces (EAF)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Hot rolling and cold rolling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Billet reheating and continuous casting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Thermal and electrical energy account for the majority of consumption: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/>
              <a:t>Thermal energy</a:t>
            </a:r>
            <a:r>
              <a:rPr lang="en-US" dirty="0"/>
              <a:t>: Used in the form of coke, coal gas, DO/FO oil, or natural gas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/>
              <a:t>Electricity</a:t>
            </a:r>
            <a:r>
              <a:rPr lang="en-US" dirty="0"/>
              <a:t>: Used for EAF operation, steel rolling, and auxiliary systems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4EE5BE-FB8E-25A7-5A0D-5AE17BEE608C}"/>
              </a:ext>
            </a:extLst>
          </p:cNvPr>
          <p:cNvSpPr txBox="1"/>
          <p:nvPr/>
        </p:nvSpPr>
        <p:spPr>
          <a:xfrm>
            <a:off x="2886769" y="506161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1. Overview</a:t>
            </a:r>
          </a:p>
        </p:txBody>
      </p:sp>
    </p:spTree>
    <p:extLst>
      <p:ext uri="{BB962C8B-B14F-4D97-AF65-F5344CB8AC3E}">
        <p14:creationId xmlns:p14="http://schemas.microsoft.com/office/powerpoint/2010/main" val="2407785789"/>
      </p:ext>
    </p:extLst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>
          <a:extLst>
            <a:ext uri="{FF2B5EF4-FFF2-40B4-BE49-F238E27FC236}">
              <a16:creationId xmlns:a16="http://schemas.microsoft.com/office/drawing/2014/main" id="{6B37D79D-3B4D-7FCF-B28F-F6ECF0FC1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large factory with pipes and tanks&#10;&#10;AI-generated content may be incorrect." id="6" name="Picture 5">
            <a:extLst>
              <a:ext uri="{FF2B5EF4-FFF2-40B4-BE49-F238E27FC236}">
                <a16:creationId xmlns:a16="http://schemas.microsoft.com/office/drawing/2014/main" id="{77E58553-E58E-929C-8495-22D3F5CFF8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754" y="1302100"/>
            <a:ext cx="3399330" cy="2266220"/>
          </a:xfrm>
          <a:prstGeom prst="rect">
            <a:avLst/>
          </a:prstGeom>
        </p:spPr>
      </p:pic>
      <p:pic>
        <p:nvPicPr>
          <p:cNvPr descr="A large metal cylinder with a hot light coming out of it&#10;&#10;AI-generated content may be incorrect." id="8" name="Picture 7">
            <a:extLst>
              <a:ext uri="{FF2B5EF4-FFF2-40B4-BE49-F238E27FC236}">
                <a16:creationId xmlns:a16="http://schemas.microsoft.com/office/drawing/2014/main" id="{03E6D1EB-AE4B-EDAC-5C2A-14907451CE2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7" r="2"/>
          <a:stretch/>
        </p:blipFill>
        <p:spPr>
          <a:xfrm>
            <a:off x="7209898" y="1417252"/>
            <a:ext cx="3399330" cy="2151068"/>
          </a:xfrm>
          <a:prstGeom prst="rect">
            <a:avLst/>
          </a:prstGeom>
        </p:spPr>
      </p:pic>
      <p:pic>
        <p:nvPicPr>
          <p:cNvPr descr="A factory with workers in a factory&#10;&#10;AI-generated content may be incorrect." id="10" name="Picture 9">
            <a:extLst>
              <a:ext uri="{FF2B5EF4-FFF2-40B4-BE49-F238E27FC236}">
                <a16:creationId xmlns:a16="http://schemas.microsoft.com/office/drawing/2014/main" id="{1A0DAE62-3B3B-DB07-0DB8-9FB0DC044B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7754" y="3703286"/>
            <a:ext cx="3399330" cy="2266220"/>
          </a:xfrm>
          <a:prstGeom prst="rect">
            <a:avLst/>
          </a:prstGeom>
        </p:spPr>
      </p:pic>
      <p:pic>
        <p:nvPicPr>
          <p:cNvPr descr="A close-up of a machine&#10;&#10;AI-generated content may be incorrect." id="12" name="Picture 11">
            <a:extLst>
              <a:ext uri="{FF2B5EF4-FFF2-40B4-BE49-F238E27FC236}">
                <a16:creationId xmlns:a16="http://schemas.microsoft.com/office/drawing/2014/main" id="{64269A8C-6B4B-B0B9-8EA1-BE42E40A6B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9898" y="3645710"/>
            <a:ext cx="3399330" cy="22662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A5B4E7D-3C2B-63D1-D3CF-DBDB689F3075}"/>
              </a:ext>
            </a:extLst>
          </p:cNvPr>
          <p:cNvSpPr txBox="1"/>
          <p:nvPr/>
        </p:nvSpPr>
        <p:spPr>
          <a:xfrm>
            <a:off x="384113" y="2015636"/>
            <a:ext cx="1444549" cy="92333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en-US"/>
              <a:t>Blast furnace in Hoa Phat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4E2D72-D1B8-C7F3-E92C-82801E424AB3}"/>
              </a:ext>
            </a:extLst>
          </p:cNvPr>
          <p:cNvSpPr txBox="1"/>
          <p:nvPr/>
        </p:nvSpPr>
        <p:spPr>
          <a:xfrm>
            <a:off x="5604735" y="2072933"/>
            <a:ext cx="1389392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en-US"/>
              <a:t>Arc furnace in Viet Nhat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8E9D4A-B9E8-F65F-AC82-053DCB6EC4F3}"/>
              </a:ext>
            </a:extLst>
          </p:cNvPr>
          <p:cNvSpPr txBox="1"/>
          <p:nvPr/>
        </p:nvSpPr>
        <p:spPr>
          <a:xfrm>
            <a:off x="384113" y="4588991"/>
            <a:ext cx="1444549" cy="37965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en-US"/>
              <a:t>Cold Rolled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C9C0BBB-D20B-AFCB-45FA-3C36E22303CF}"/>
              </a:ext>
            </a:extLst>
          </p:cNvPr>
          <p:cNvSpPr txBox="1"/>
          <p:nvPr/>
        </p:nvSpPr>
        <p:spPr>
          <a:xfrm>
            <a:off x="5679114" y="4445331"/>
            <a:ext cx="1980529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dirty="0" lang="en-US"/>
              <a:t>Hot Rolled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8A694B-B450-1E36-9A06-852AD68F4AD4}"/>
              </a:ext>
            </a:extLst>
          </p:cNvPr>
          <p:cNvSpPr txBox="1"/>
          <p:nvPr/>
        </p:nvSpPr>
        <p:spPr>
          <a:xfrm>
            <a:off x="2886769" y="506161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b="1" dirty="0" lang="en-US" sz="2800">
                <a:solidFill>
                  <a:schemeClr val="accent1">
                    <a:lumMod val="50000"/>
                  </a:schemeClr>
                </a:solidFill>
              </a:rPr>
              <a:t>1. Overview</a:t>
            </a:r>
          </a:p>
        </p:txBody>
      </p:sp>
    </p:spTree>
    <p:extLst>
      <p:ext uri="{BB962C8B-B14F-4D97-AF65-F5344CB8AC3E}">
        <p14:creationId xmlns:p14="http://schemas.microsoft.com/office/powerpoint/2010/main" val="2478177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F0ECD-7043-F052-9098-971A996E4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id="{7C5EBAE4-EA96-CCA4-DB09-CD76A3AB4D01}"/>
              </a:ext>
            </a:extLst>
          </p:cNvPr>
          <p:cNvSpPr>
            <a:spLocks noChangeArrowheads="1"/>
          </p:cNvSpPr>
          <p:nvPr/>
        </p:nvSpPr>
        <p:spPr bwMode="gray">
          <a:xfrm>
            <a:off x="1348334" y="2142969"/>
            <a:ext cx="9495332" cy="2362200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lvl="0" algn="ctr">
              <a:buClr>
                <a:srgbClr val="000000"/>
              </a:buClr>
              <a:defRPr/>
            </a:pPr>
            <a:r>
              <a:rPr lang="en-US" sz="3200" b="1" kern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2. Energy efficiency measures</a:t>
            </a:r>
          </a:p>
        </p:txBody>
      </p:sp>
    </p:spTree>
    <p:extLst>
      <p:ext uri="{BB962C8B-B14F-4D97-AF65-F5344CB8AC3E}">
        <p14:creationId xmlns:p14="http://schemas.microsoft.com/office/powerpoint/2010/main" val="33259690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B641D2-4F91-D8BF-B37C-8186A2ED94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D878F3C-719D-DC56-6C44-A3E941F4A885}"/>
              </a:ext>
            </a:extLst>
          </p:cNvPr>
          <p:cNvSpPr txBox="1"/>
          <p:nvPr/>
        </p:nvSpPr>
        <p:spPr>
          <a:xfrm>
            <a:off x="3278655" y="560589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 (1)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275B2D-6BDD-2F05-30E3-245089EEE7AF}"/>
              </a:ext>
            </a:extLst>
          </p:cNvPr>
          <p:cNvSpPr txBox="1"/>
          <p:nvPr/>
        </p:nvSpPr>
        <p:spPr>
          <a:xfrm>
            <a:off x="858039" y="1634704"/>
            <a:ext cx="10472056" cy="5026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b="1" dirty="0"/>
              <a:t>Current Status Before Improvement: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The exhaust gas from the blast furnace (Blast Furnace Gas - BFG) has a high temperature (~200–250°C). After passing through the cleaning system, part of it is released through the chimney, leading to energy waste and CO₂ emissions.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The residual heat in BFG has not been fully utilized for other beneficial purposes such as steam generation or electricity production.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US" b="1" dirty="0"/>
              <a:t>Proposed Solution: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Install a system to recover waste heat from blast furnace exhaust gas using heat exchangers, waste heat boilers, or ORC/Steam turbines.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The recovered heat can be used for: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Producing steam to serve internal needs (heating, drying, system operations).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Generating electricity by directing the steam to a turbine (if the capacity is sufficient).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A6283A-E715-6F1C-E99D-B32AFCCB5125}"/>
              </a:ext>
            </a:extLst>
          </p:cNvPr>
          <p:cNvSpPr txBox="1"/>
          <p:nvPr/>
        </p:nvSpPr>
        <p:spPr>
          <a:xfrm>
            <a:off x="553238" y="1164575"/>
            <a:ext cx="10776857" cy="470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vi-VN" b="1" dirty="0"/>
              <a:t>Case study 1: Thai Nguyen Iron and Steel Joint Stock Company (TISCO)</a:t>
            </a:r>
          </a:p>
        </p:txBody>
      </p:sp>
    </p:spTree>
    <p:extLst>
      <p:ext uri="{BB962C8B-B14F-4D97-AF65-F5344CB8AC3E}">
        <p14:creationId xmlns:p14="http://schemas.microsoft.com/office/powerpoint/2010/main" val="415085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98AAAD-491D-2974-FA49-E660C2563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6F5C983-FD4A-0DEE-48A7-9EF139C4E4AC}"/>
              </a:ext>
            </a:extLst>
          </p:cNvPr>
          <p:cNvSpPr txBox="1"/>
          <p:nvPr/>
        </p:nvSpPr>
        <p:spPr>
          <a:xfrm>
            <a:off x="839213" y="1885590"/>
            <a:ext cx="9339943" cy="5026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US" b="1" dirty="0"/>
              <a:t>Implemented Solutions: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Recovered waste heat from the blast furnace exhaust to produce steam for power generation via turbine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Upgraded the smoke extraction fan system with variable frequency drives (VFDs)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Installed equipment to monitor and control compressed air leakage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US" b="1" dirty="0"/>
              <a:t>Results: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Reduced thermal energy consumption: 8–12%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Internal power generation from waste heat: ~12 million kWh/year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CO₂ reduction: 2,000–3,000 tons/year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Estimate </a:t>
            </a:r>
            <a:r>
              <a:rPr lang="en-US" b="1" dirty="0"/>
              <a:t>ROI</a:t>
            </a:r>
            <a:r>
              <a:rPr lang="en-US" dirty="0"/>
              <a:t> between </a:t>
            </a:r>
            <a:r>
              <a:rPr lang="en-US" b="1" dirty="0"/>
              <a:t>2–5 years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endParaRPr lang="en-US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vi-V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A0E9CB-CCF6-2B04-54AF-E3C70E8C72A5}"/>
              </a:ext>
            </a:extLst>
          </p:cNvPr>
          <p:cNvSpPr txBox="1"/>
          <p:nvPr/>
        </p:nvSpPr>
        <p:spPr>
          <a:xfrm>
            <a:off x="3278655" y="560589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Case studies (1)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B9D-DC77-2485-A3BE-D16E7E684544}"/>
              </a:ext>
            </a:extLst>
          </p:cNvPr>
          <p:cNvSpPr txBox="1"/>
          <p:nvPr/>
        </p:nvSpPr>
        <p:spPr>
          <a:xfrm>
            <a:off x="563870" y="1249635"/>
            <a:ext cx="10776857" cy="470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vi-VN" b="1" dirty="0"/>
              <a:t>Case study 1: Thai Nguyen Iron and Steel Joint Stock Company (TISCO)</a:t>
            </a:r>
          </a:p>
        </p:txBody>
      </p:sp>
    </p:spTree>
    <p:extLst>
      <p:ext uri="{BB962C8B-B14F-4D97-AF65-F5344CB8AC3E}">
        <p14:creationId xmlns:p14="http://schemas.microsoft.com/office/powerpoint/2010/main" val="377869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BDC197-2483-ABD6-6E68-BF7EC345E2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4D880EE-486B-E781-E9A5-E01B13C1C0C9}"/>
              </a:ext>
            </a:extLst>
          </p:cNvPr>
          <p:cNvSpPr txBox="1"/>
          <p:nvPr/>
        </p:nvSpPr>
        <p:spPr>
          <a:xfrm>
            <a:off x="3278655" y="560589"/>
            <a:ext cx="61073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2. Các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nghiên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cứu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điển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hình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(1)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12D327-C519-EE2A-807C-560419AF2B43}"/>
              </a:ext>
            </a:extLst>
          </p:cNvPr>
          <p:cNvSpPr txBox="1"/>
          <p:nvPr/>
        </p:nvSpPr>
        <p:spPr>
          <a:xfrm>
            <a:off x="563870" y="1249635"/>
            <a:ext cx="10776857" cy="470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vi-VN" b="1" dirty="0"/>
              <a:t>Case study 1: Thai Nguyen Iron and Steel Joint Stock Company (TISCO)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E08E9E0-8606-DB69-C088-8CB4C4F83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545989"/>
              </p:ext>
            </p:extLst>
          </p:nvPr>
        </p:nvGraphicFramePr>
        <p:xfrm>
          <a:off x="563870" y="2444560"/>
          <a:ext cx="10972800" cy="2255904"/>
        </p:xfrm>
        <a:graphic>
          <a:graphicData uri="http://schemas.openxmlformats.org/drawingml/2006/table">
            <a:tbl>
              <a:tblPr/>
              <a:tblGrid>
                <a:gridCol w="4504660">
                  <a:extLst>
                    <a:ext uri="{9D8B030D-6E8A-4147-A177-3AD203B41FA5}">
                      <a16:colId xmlns:a16="http://schemas.microsoft.com/office/drawing/2014/main" val="2952366027"/>
                    </a:ext>
                  </a:extLst>
                </a:gridCol>
                <a:gridCol w="6468140">
                  <a:extLst>
                    <a:ext uri="{9D8B030D-6E8A-4147-A177-3AD203B41FA5}">
                      <a16:colId xmlns:a16="http://schemas.microsoft.com/office/drawing/2014/main" val="19870487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Indicator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Estimated Value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61932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0"/>
                        <a:t>Recovered Heat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~100–150 GJ/h (depending on BFG flow rate)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23725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0"/>
                        <a:t>Steam Generation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~10–20 tons of steam/hour (low to medium pressure)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34243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0"/>
                        <a:t>Potential Power Output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~1–2 MW (with sufficiently large recovery system)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57861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0"/>
                        <a:t>Fuel Savings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Reduced oil/coal consumption for boilers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94215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0" dirty="0"/>
                        <a:t>CO₂ Emission Reduction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/>
                        <a:t>~5,000–10,000 tons of CO₂/year (estimated)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828231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FDA794F-C4B1-C219-E55F-65534AEE7E09}"/>
              </a:ext>
            </a:extLst>
          </p:cNvPr>
          <p:cNvSpPr txBox="1"/>
          <p:nvPr/>
        </p:nvSpPr>
        <p:spPr>
          <a:xfrm>
            <a:off x="563870" y="1897496"/>
            <a:ext cx="6097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b="1" dirty="0"/>
              <a:t>Detailed Achieved Benefits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519762"/>
      </p:ext>
    </p:extLst>
  </p:cSld>
  <p:clrMapOvr>
    <a:masterClrMapping/>
  </p:clrMapOvr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1251</TotalTime>
  <Words>1844</Words>
  <Application>Microsoft Macintosh PowerPoint</Application>
  <PresentationFormat>Widescreen</PresentationFormat>
  <Paragraphs>213</Paragraphs>
  <Slides>21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Fira Sans Extra Condensed</vt:lpstr>
      <vt:lpstr>Roboto</vt:lpstr>
      <vt:lpstr>Wingdings</vt:lpstr>
      <vt:lpstr>Energy Saving Infographics by Slidesgo</vt:lpstr>
      <vt:lpstr>1_Energy Saving Infographics by Slidesgo</vt:lpstr>
      <vt:lpstr>TRAINING PROGRAMME  FOR IEs</vt:lpstr>
      <vt:lpstr>CONTENT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 Case studies (4)</vt:lpstr>
      <vt:lpstr>PowerPoint Presentation</vt:lpstr>
      <vt:lpstr>Q &amp; A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PROGRAMME  FOR IEs</dc:title>
  <dc:creator>Admin</dc:creator>
  <cp:lastModifiedBy>823417-Nguyễn Mạnh Hùng</cp:lastModifiedBy>
  <cp:revision>22</cp:revision>
  <dcterms:created xsi:type="dcterms:W3CDTF">2025-05-06T02:46:02Z</dcterms:created>
  <dcterms:modified xsi:type="dcterms:W3CDTF">2025-08-14T10:30:22Z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610042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